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8" r:id="rId2"/>
    <p:sldId id="259" r:id="rId3"/>
    <p:sldId id="261" r:id="rId4"/>
    <p:sldId id="260" r:id="rId5"/>
    <p:sldId id="262" r:id="rId6"/>
    <p:sldId id="264" r:id="rId7"/>
    <p:sldId id="266" r:id="rId8"/>
    <p:sldId id="268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53EF-572E-2496-1FEC-B20BF423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2E1FA-C256-19D1-5AB5-28F8A5010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69BE-D9DB-F07A-FBA5-5AB798B1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B8265-1E3C-CCAB-6DA5-9517E057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AED0-3D0D-DDD1-2017-B668B432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E8A7-16D3-F6B3-800F-4E3E4AE8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DF48F-1723-B4F6-E125-E82F3EE28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BC7A-96D9-96F6-402C-B269E8E8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821C-E90B-384E-AD28-5C2F99E1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368A-4E11-D981-2DF4-CE5617B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5A4E5-E296-3CD5-9220-A28A6700A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C6270-D07C-8471-55EC-E6A3DEA99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37DC0-000D-98CC-AC13-B6A2D137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BB09B-A2BC-B51F-4F5D-D01AD7BB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0CE93-8A5C-E57A-70F5-3742BE70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0418-ED70-A8BD-871D-C89BAAFB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8A92-7B9D-0FFD-8219-83B4B774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A1FDF-04B5-CBF0-7584-8E98B815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D454-6526-8D21-F33C-517C5379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4D33-C577-058C-6701-F62DA04E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6E89-943A-659A-9D0B-31AB2B82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9E2A1-DC92-5330-6461-67EF8BFB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606B-0CDA-1708-EF0B-C3A92DE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A1520-88B9-2B34-76C0-EFAC380B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2531-101D-C884-19B1-5DC0B925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F6EE-A6E4-1000-0BD0-AF5A1956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5CD00-1177-30F6-27CF-882EE04F5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90DAA-B60F-E938-DDE8-BB658B65B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6ED4C-7D7A-74F2-30BF-F4D1C45F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A9DE7-A6A6-74EA-FC4E-6DF4A849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A929F-D64F-337A-94F9-1BF3123A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9F84-1E38-1614-01CB-37BADDAF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A65FF-5EDF-B43C-E3F7-5C32C9F4B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E493A-A4C5-7D57-E291-C472BD87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3CC97-3A9C-3926-CEB0-4B957557B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FCF59-8916-6687-E1E1-1427F7781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1BD55-6CFE-6A5C-1433-48B988F2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48D28-77EC-6998-563C-DC1BE6C0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DB768-0C94-BC5D-61D1-03D4A402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9AD4-FBFC-4B35-683F-569F12B2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C0FEB-1D2F-E6FA-8D19-010DCB49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546C4-F811-211E-D342-9AF3D0B0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8696C-D656-037C-544B-2DDBDFC6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405B3-92B7-1C27-DC96-B831D529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21239-E7D2-23ED-6E26-CA32B020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D808-ECF7-6738-BAF4-E0E6FC09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0616-E049-186B-DCD8-C14B6CB1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6DB5-3C7F-85D9-9A14-70B3CC6B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308F1-7CE5-90D5-8F92-FB437D242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7C3D8-9EFD-1214-60E2-ABA7E0D6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E9E0-E521-D88F-0238-40C375AB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9B40A-C49B-461A-A58B-EDC0A81A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F83B-CFFD-4A6C-04CB-DC13B8C2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E2097-E4A5-BA01-4FD3-F728D3D8A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3C873-79F5-57D0-F52E-03948AB6A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B1B0-6C58-9FD9-4F54-96D50068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71314-9525-8F9A-BEE3-44986AF6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E72E2-2655-A974-0916-5BC7C6F9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2C197-BB0E-8E60-D64B-CE5B397C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944C9-9F3F-ACDB-40F6-94C51573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418D3-A8B0-43EF-630D-1624CE4FA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AD363-9415-8AAA-F673-9C00F242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AD72-13C7-5F99-D8DB-660C90387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A38C2A-A2FC-72F3-412E-801936AC6936}"/>
              </a:ext>
            </a:extLst>
          </p:cNvPr>
          <p:cNvSpPr txBox="1"/>
          <p:nvPr/>
        </p:nvSpPr>
        <p:spPr>
          <a:xfrm>
            <a:off x="4472939" y="4762619"/>
            <a:ext cx="3246120" cy="8309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Cristo Lopez Rosas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6E37F-271E-9886-052D-CDD920B4A180}"/>
              </a:ext>
            </a:extLst>
          </p:cNvPr>
          <p:cNvSpPr txBox="1"/>
          <p:nvPr/>
        </p:nvSpPr>
        <p:spPr>
          <a:xfrm>
            <a:off x="2947034" y="1035784"/>
            <a:ext cx="6297929" cy="163121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Acoustic Levitation Particle Control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858DF-DFAA-2FC6-F717-1BECE474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46" y="4509623"/>
            <a:ext cx="1061523" cy="2003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1BB45-94E9-4269-0B48-C4082A2F7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504" y="5593616"/>
            <a:ext cx="1881450" cy="9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69C06-F069-9447-49F9-E3F882DB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ED9018-5D1A-1C54-E6CE-80C189DA94D7}"/>
              </a:ext>
            </a:extLst>
          </p:cNvPr>
          <p:cNvSpPr txBox="1"/>
          <p:nvPr/>
        </p:nvSpPr>
        <p:spPr>
          <a:xfrm>
            <a:off x="4411028" y="1688990"/>
            <a:ext cx="3369944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12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607DB1-E6E9-8585-905D-100F8109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FFB74F-6AF3-7149-4AFD-C0AB28C325B6}"/>
              </a:ext>
            </a:extLst>
          </p:cNvPr>
          <p:cNvSpPr txBox="1"/>
          <p:nvPr/>
        </p:nvSpPr>
        <p:spPr>
          <a:xfrm>
            <a:off x="1245283" y="1454943"/>
            <a:ext cx="9701432" cy="28523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3D acoustic levitation system (inspired by Instructables designs) to manipulate particles in mid-air.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Microcontroller for system control.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goal: 3D tissue construction and radiation analysis via acoustic control.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81849-9D70-3917-95B4-FB022603991D}"/>
              </a:ext>
            </a:extLst>
          </p:cNvPr>
          <p:cNvSpPr txBox="1"/>
          <p:nvPr/>
        </p:nvSpPr>
        <p:spPr>
          <a:xfrm>
            <a:off x="3748086" y="472440"/>
            <a:ext cx="4695824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E57A47-1862-F3C2-817C-3365DE18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41" y="4317519"/>
            <a:ext cx="2217874" cy="2171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E517CF-C5BA-FF11-5948-AF705D90F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667" y="4379991"/>
            <a:ext cx="3460663" cy="217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5A13CF-F831-42A7-F542-78E48058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283" y="4379991"/>
            <a:ext cx="2035310" cy="217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73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E3DDD-AEB7-BCDA-97C1-94F18C0D9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486B39-5FB3-79C8-ADE4-5CA259F3137E}"/>
              </a:ext>
            </a:extLst>
          </p:cNvPr>
          <p:cNvSpPr txBox="1"/>
          <p:nvPr/>
        </p:nvSpPr>
        <p:spPr>
          <a:xfrm>
            <a:off x="318136" y="1595069"/>
            <a:ext cx="7252514" cy="29086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high/low pressure areas.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nodes: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 tiny particles in low pressure.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Phased arrays: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precise 3D control.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Contactless manipulation: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physical contact of biological materials.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25CAE-4B92-CFC9-071B-5F1391283462}"/>
              </a:ext>
            </a:extLst>
          </p:cNvPr>
          <p:cNvSpPr txBox="1"/>
          <p:nvPr/>
        </p:nvSpPr>
        <p:spPr>
          <a:xfrm>
            <a:off x="1567813" y="363110"/>
            <a:ext cx="9056371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Acoustic Levitation?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EE3846-8C0F-55B0-23D9-A6F8AB6D09FC}"/>
              </a:ext>
            </a:extLst>
          </p:cNvPr>
          <p:cNvSpPr/>
          <p:nvPr/>
        </p:nvSpPr>
        <p:spPr>
          <a:xfrm>
            <a:off x="8512492" y="1477000"/>
            <a:ext cx="271272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45506-B305-7386-726F-1022E42B39D5}"/>
              </a:ext>
            </a:extLst>
          </p:cNvPr>
          <p:cNvSpPr/>
          <p:nvPr/>
        </p:nvSpPr>
        <p:spPr>
          <a:xfrm>
            <a:off x="8512492" y="5467348"/>
            <a:ext cx="271272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C672A0B-D7E1-753E-F75B-2597538501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1890072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A61547D-51B9-C187-7EF1-2F75EAD0BFD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4270680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140D59E-B69D-FCFB-CB4A-FB8D55698C2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1890072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77AFD0C-8CD6-7DAA-3C37-5944D58E96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4274810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46A21FF-4CE5-03CB-84BD-689D30F5B4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3076886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1D1925E-666E-9599-B6AC-D6541D973F2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3088294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DA9E23-041F-26B2-D4F6-C3328537B3B0}"/>
              </a:ext>
            </a:extLst>
          </p:cNvPr>
          <p:cNvSpPr txBox="1"/>
          <p:nvPr/>
        </p:nvSpPr>
        <p:spPr>
          <a:xfrm>
            <a:off x="10232827" y="1108528"/>
            <a:ext cx="14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Transducer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FA6BBB-1109-7F11-67CC-E465D2B162CF}"/>
              </a:ext>
            </a:extLst>
          </p:cNvPr>
          <p:cNvSpPr txBox="1"/>
          <p:nvPr/>
        </p:nvSpPr>
        <p:spPr>
          <a:xfrm>
            <a:off x="7648098" y="2065907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C3C6A-3704-B135-59FE-79DC5352652F}"/>
              </a:ext>
            </a:extLst>
          </p:cNvPr>
          <p:cNvSpPr txBox="1"/>
          <p:nvPr/>
        </p:nvSpPr>
        <p:spPr>
          <a:xfrm>
            <a:off x="8512492" y="5466043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Phased Array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3990C4-808E-4043-B7A2-8E6B3FFBE1BD}"/>
              </a:ext>
            </a:extLst>
          </p:cNvPr>
          <p:cNvSpPr/>
          <p:nvPr/>
        </p:nvSpPr>
        <p:spPr>
          <a:xfrm>
            <a:off x="10809639" y="1500895"/>
            <a:ext cx="312516" cy="3332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A286C2-49C4-B1E6-9624-DEA6ED505681}"/>
              </a:ext>
            </a:extLst>
          </p:cNvPr>
          <p:cNvCxnSpPr>
            <a:cxnSpLocks/>
          </p:cNvCxnSpPr>
          <p:nvPr/>
        </p:nvCxnSpPr>
        <p:spPr>
          <a:xfrm flipH="1">
            <a:off x="10524172" y="4222972"/>
            <a:ext cx="12194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E8E362-C901-B9F3-AA8F-A0A02D680B0D}"/>
              </a:ext>
            </a:extLst>
          </p:cNvPr>
          <p:cNvSpPr txBox="1"/>
          <p:nvPr/>
        </p:nvSpPr>
        <p:spPr>
          <a:xfrm>
            <a:off x="10624184" y="4280534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Anti-Node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C6E8F4-F2EB-C572-A0E9-3D3A26CE6749}"/>
              </a:ext>
            </a:extLst>
          </p:cNvPr>
          <p:cNvSpPr/>
          <p:nvPr/>
        </p:nvSpPr>
        <p:spPr>
          <a:xfrm>
            <a:off x="9767476" y="2386893"/>
            <a:ext cx="171768" cy="1581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D58603-DCC1-F6A6-8454-E65AC373BEDC}"/>
              </a:ext>
            </a:extLst>
          </p:cNvPr>
          <p:cNvCxnSpPr>
            <a:cxnSpLocks/>
          </p:cNvCxnSpPr>
          <p:nvPr/>
        </p:nvCxnSpPr>
        <p:spPr>
          <a:xfrm>
            <a:off x="8044405" y="2475860"/>
            <a:ext cx="18089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EADB4-454A-E682-7A5B-814D075EDFA2}"/>
              </a:ext>
            </a:extLst>
          </p:cNvPr>
          <p:cNvSpPr/>
          <p:nvPr/>
        </p:nvSpPr>
        <p:spPr>
          <a:xfrm>
            <a:off x="10076569" y="5484104"/>
            <a:ext cx="312516" cy="3332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0B66E6-3C7C-4C98-1E42-6CA7F6A8499D}"/>
              </a:ext>
            </a:extLst>
          </p:cNvPr>
          <p:cNvSpPr/>
          <p:nvPr/>
        </p:nvSpPr>
        <p:spPr>
          <a:xfrm>
            <a:off x="10497123" y="5474328"/>
            <a:ext cx="312516" cy="3332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5FDF5B-54D1-0BF0-A1AE-6E30446850E0}"/>
              </a:ext>
            </a:extLst>
          </p:cNvPr>
          <p:cNvSpPr/>
          <p:nvPr/>
        </p:nvSpPr>
        <p:spPr>
          <a:xfrm>
            <a:off x="10881280" y="5474328"/>
            <a:ext cx="312516" cy="3332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5DC88-E09C-9414-4E64-EB3C49755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181BDC-6D61-68C9-99D8-44DE80F0DA4E}"/>
              </a:ext>
            </a:extLst>
          </p:cNvPr>
          <p:cNvSpPr txBox="1"/>
          <p:nvPr/>
        </p:nvSpPr>
        <p:spPr>
          <a:xfrm>
            <a:off x="470410" y="1595069"/>
            <a:ext cx="6235190" cy="46398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Microgravity Simulation: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a space-like conditions.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Handling: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Levitates cells without any physical contact.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Manipulation: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 can be moved using frequency, phase, or amplitude in 3D.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and controlled environment for sensitive materials.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636B2-947C-7864-49BF-6FDDFE3856F9}"/>
              </a:ext>
            </a:extLst>
          </p:cNvPr>
          <p:cNvSpPr txBox="1"/>
          <p:nvPr/>
        </p:nvSpPr>
        <p:spPr>
          <a:xfrm>
            <a:off x="1324926" y="363405"/>
            <a:ext cx="9542147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for Tissue Engineering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15C741-8D0E-CC18-F584-86CF0803E262}"/>
              </a:ext>
            </a:extLst>
          </p:cNvPr>
          <p:cNvSpPr/>
          <p:nvPr/>
        </p:nvSpPr>
        <p:spPr>
          <a:xfrm>
            <a:off x="8512492" y="1477000"/>
            <a:ext cx="271272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DACB41-93DC-F58E-2DDE-2F70E0D3FA8E}"/>
              </a:ext>
            </a:extLst>
          </p:cNvPr>
          <p:cNvSpPr/>
          <p:nvPr/>
        </p:nvSpPr>
        <p:spPr>
          <a:xfrm>
            <a:off x="8512492" y="5467348"/>
            <a:ext cx="271272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A07FA8B7-E608-6969-CB03-2F2A998DDE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1890072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77E4E7AC-42A2-AD7F-7DD3-5C2349914F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1890072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5A172655-DB0D-B71C-9DD2-D15138FF17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4270680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6196DADE-FB4C-49A9-19CC-BEE499A469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4274810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9B1338BB-EE79-DAE0-E0D7-1D5E16A3FC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0992" y="3076886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2908FAA6-0EE0-ADDD-4D93-A673347B5C3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50992" y="3088294"/>
            <a:ext cx="1235720" cy="1171576"/>
          </a:xfrm>
          <a:prstGeom prst="curvedConnector3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E33D9B0-5110-94DA-1848-5198DDA6FF0E}"/>
              </a:ext>
            </a:extLst>
          </p:cNvPr>
          <p:cNvCxnSpPr>
            <a:cxnSpLocks/>
          </p:cNvCxnSpPr>
          <p:nvPr/>
        </p:nvCxnSpPr>
        <p:spPr>
          <a:xfrm>
            <a:off x="8044405" y="2475860"/>
            <a:ext cx="18089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F9F2426-5CDC-F703-E8F5-FBFA1040AAD1}"/>
              </a:ext>
            </a:extLst>
          </p:cNvPr>
          <p:cNvSpPr txBox="1"/>
          <p:nvPr/>
        </p:nvSpPr>
        <p:spPr>
          <a:xfrm>
            <a:off x="10232827" y="1108528"/>
            <a:ext cx="14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Transducer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3B1058-0C15-B947-C961-EE4EBE29E6D5}"/>
              </a:ext>
            </a:extLst>
          </p:cNvPr>
          <p:cNvSpPr txBox="1"/>
          <p:nvPr/>
        </p:nvSpPr>
        <p:spPr>
          <a:xfrm>
            <a:off x="7648098" y="2065907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Node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647DCA0-CFE7-5249-FB41-BAB76D7B7867}"/>
              </a:ext>
            </a:extLst>
          </p:cNvPr>
          <p:cNvSpPr/>
          <p:nvPr/>
        </p:nvSpPr>
        <p:spPr>
          <a:xfrm>
            <a:off x="9800272" y="2437760"/>
            <a:ext cx="13716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5790F0-33B7-19C1-0C44-23888C818924}"/>
              </a:ext>
            </a:extLst>
          </p:cNvPr>
          <p:cNvSpPr txBox="1"/>
          <p:nvPr/>
        </p:nvSpPr>
        <p:spPr>
          <a:xfrm>
            <a:off x="8512492" y="5466043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Phased Array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E64573-8311-1C15-7030-AC533E68B136}"/>
              </a:ext>
            </a:extLst>
          </p:cNvPr>
          <p:cNvSpPr/>
          <p:nvPr/>
        </p:nvSpPr>
        <p:spPr>
          <a:xfrm>
            <a:off x="10809639" y="1500895"/>
            <a:ext cx="312516" cy="3332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4BCB73A-8B89-F5E8-4A26-6A366D3A4190}"/>
              </a:ext>
            </a:extLst>
          </p:cNvPr>
          <p:cNvCxnSpPr>
            <a:cxnSpLocks/>
          </p:cNvCxnSpPr>
          <p:nvPr/>
        </p:nvCxnSpPr>
        <p:spPr>
          <a:xfrm flipH="1">
            <a:off x="10524172" y="4222972"/>
            <a:ext cx="12194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4993868-89C8-B845-FFA1-1565E75C03B7}"/>
              </a:ext>
            </a:extLst>
          </p:cNvPr>
          <p:cNvSpPr txBox="1"/>
          <p:nvPr/>
        </p:nvSpPr>
        <p:spPr>
          <a:xfrm>
            <a:off x="10624184" y="4280534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Anti-Node</a:t>
            </a:r>
          </a:p>
        </p:txBody>
      </p:sp>
    </p:spTree>
    <p:extLst>
      <p:ext uri="{BB962C8B-B14F-4D97-AF65-F5344CB8AC3E}">
        <p14:creationId xmlns:p14="http://schemas.microsoft.com/office/powerpoint/2010/main" val="65281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8E5FF-9948-9411-D840-6ED833732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0FEEFA-2D0F-DBA5-E786-C383AE5C80B1}"/>
              </a:ext>
            </a:extLst>
          </p:cNvPr>
          <p:cNvSpPr txBox="1"/>
          <p:nvPr/>
        </p:nvSpPr>
        <p:spPr>
          <a:xfrm>
            <a:off x="470410" y="1595069"/>
            <a:ext cx="4931092" cy="46398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Assembly: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and electronics integration.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Testing: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 and microcontroller programming.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Testing: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Verifying node stability.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Solving: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and electronics debugging.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1190E-FC6C-329F-801D-FD428B54E075}"/>
              </a:ext>
            </a:extLst>
          </p:cNvPr>
          <p:cNvSpPr txBox="1"/>
          <p:nvPr/>
        </p:nvSpPr>
        <p:spPr>
          <a:xfrm>
            <a:off x="3174334" y="262785"/>
            <a:ext cx="5843332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48DE2-3D4A-9A33-6786-C011B9CD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41" y="4547899"/>
            <a:ext cx="1902460" cy="1658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98247-BC56-7C76-F222-13BA0B481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039" y="1990810"/>
            <a:ext cx="1238219" cy="793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D3E8FD-0C53-722F-28FE-86403B815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306" y="5509439"/>
            <a:ext cx="2147284" cy="623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464EB-6451-CCE4-D634-C8EB8A26A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311529" y="3967297"/>
            <a:ext cx="878060" cy="19420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BC2C78-1B4D-DD1F-9361-4784E4D31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7133" y="1069156"/>
            <a:ext cx="2638178" cy="23925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6DED812-194C-3A86-08D4-C0E59264B8B2}"/>
              </a:ext>
            </a:extLst>
          </p:cNvPr>
          <p:cNvSpPr txBox="1"/>
          <p:nvPr/>
        </p:nvSpPr>
        <p:spPr>
          <a:xfrm>
            <a:off x="9988190" y="3461749"/>
            <a:ext cx="1319515" cy="3708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PCB 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37D128-6423-0AD1-BC4F-1E4899849963}"/>
              </a:ext>
            </a:extLst>
          </p:cNvPr>
          <p:cNvSpPr txBox="1"/>
          <p:nvPr/>
        </p:nvSpPr>
        <p:spPr>
          <a:xfrm>
            <a:off x="7694421" y="6254617"/>
            <a:ext cx="831299" cy="3807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FPGA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6E4DD4-BE1C-8B34-2CA8-CDBE5A834316}"/>
              </a:ext>
            </a:extLst>
          </p:cNvPr>
          <p:cNvSpPr txBox="1"/>
          <p:nvPr/>
        </p:nvSpPr>
        <p:spPr>
          <a:xfrm>
            <a:off x="9372152" y="6145970"/>
            <a:ext cx="2388140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Arduino NANO / USB to UART adaptor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98ABE9-C17A-F0C3-412A-242AB1107777}"/>
              </a:ext>
            </a:extLst>
          </p:cNvPr>
          <p:cNvSpPr txBox="1"/>
          <p:nvPr/>
        </p:nvSpPr>
        <p:spPr>
          <a:xfrm>
            <a:off x="7316430" y="2943378"/>
            <a:ext cx="1368760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Transducer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37C67-0A34-397F-CA94-C2264B101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532" y="1990810"/>
            <a:ext cx="689709" cy="818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DA106-5D8B-42B6-2D25-6F836AB7972B}"/>
              </a:ext>
            </a:extLst>
          </p:cNvPr>
          <p:cNvSpPr txBox="1"/>
          <p:nvPr/>
        </p:nvSpPr>
        <p:spPr>
          <a:xfrm>
            <a:off x="6222092" y="2898523"/>
            <a:ext cx="837875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Driver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D74C8-9F3A-3150-31D3-E28AEF150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577" y="5461165"/>
            <a:ext cx="795229" cy="745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B9CF6-5E30-02C5-E61F-727E5871808C}"/>
              </a:ext>
            </a:extLst>
          </p:cNvPr>
          <p:cNvSpPr txBox="1"/>
          <p:nvPr/>
        </p:nvSpPr>
        <p:spPr>
          <a:xfrm>
            <a:off x="5630479" y="6266004"/>
            <a:ext cx="162166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Shift register</a:t>
            </a:r>
          </a:p>
        </p:txBody>
      </p:sp>
    </p:spTree>
    <p:extLst>
      <p:ext uri="{BB962C8B-B14F-4D97-AF65-F5344CB8AC3E}">
        <p14:creationId xmlns:p14="http://schemas.microsoft.com/office/powerpoint/2010/main" val="18353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51F95-60A0-32B8-6AB0-8F605CDF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065A96-5152-4075-EF5E-7AFBDDEA40E8}"/>
              </a:ext>
            </a:extLst>
          </p:cNvPr>
          <p:cNvSpPr txBox="1"/>
          <p:nvPr/>
        </p:nvSpPr>
        <p:spPr>
          <a:xfrm>
            <a:off x="470409" y="1595069"/>
            <a:ext cx="5338719" cy="34856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acoustic levitation for 3D tissue preparation.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acoustic steering for precise cell and biomaterial assembly.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methods to characterize the resulting 3D tissue constructs.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885E3-5216-E7F7-DE6E-E73E796024CD}"/>
              </a:ext>
            </a:extLst>
          </p:cNvPr>
          <p:cNvSpPr txBox="1"/>
          <p:nvPr/>
        </p:nvSpPr>
        <p:spPr>
          <a:xfrm>
            <a:off x="2629835" y="355975"/>
            <a:ext cx="6932329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Steps: Bioassembly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B8C7B-F160-91E9-1950-83A582C1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696" y="1595069"/>
            <a:ext cx="4038443" cy="4476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34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B6BD1-F8F3-C643-53D9-188AACBA4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ECAE25-7030-66C5-ACE3-B1DB13C61E0B}"/>
              </a:ext>
            </a:extLst>
          </p:cNvPr>
          <p:cNvSpPr txBox="1"/>
          <p:nvPr/>
        </p:nvSpPr>
        <p:spPr>
          <a:xfrm>
            <a:off x="1354383" y="2020961"/>
            <a:ext cx="9483228" cy="11773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 various radiation exposure scenarios on 3D tissue models.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effects of different radiation intensities on tissue models.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A1358-27D2-CA78-F23F-B5EF7E338596}"/>
              </a:ext>
            </a:extLst>
          </p:cNvPr>
          <p:cNvSpPr txBox="1"/>
          <p:nvPr/>
        </p:nvSpPr>
        <p:spPr>
          <a:xfrm>
            <a:off x="1824063" y="500131"/>
            <a:ext cx="8543869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Work: Radiation Testing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6F71-0D89-AA43-2709-1038EF8B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86" y="4577437"/>
            <a:ext cx="8777027" cy="18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DA108-3672-B74C-6DB9-31C0CDBC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39FC31-2E1B-1694-AB41-DB051B6DC10B}"/>
              </a:ext>
            </a:extLst>
          </p:cNvPr>
          <p:cNvSpPr txBox="1"/>
          <p:nvPr/>
        </p:nvSpPr>
        <p:spPr>
          <a:xfrm>
            <a:off x="629652" y="1756461"/>
            <a:ext cx="10932696" cy="233153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Successfully build and tested a 3D Acoustic Levitation System.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a foundational understanding of sound-based particle manipulation.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Positioned to apply knowledge to future research in 3D tissue bioassembly and radiation effects.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5CAD5-199E-7849-C74A-ECC588C8F7DF}"/>
              </a:ext>
            </a:extLst>
          </p:cNvPr>
          <p:cNvSpPr txBox="1"/>
          <p:nvPr/>
        </p:nvSpPr>
        <p:spPr>
          <a:xfrm>
            <a:off x="4243388" y="418398"/>
            <a:ext cx="3705224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635B3-1343-D45A-9743-932B9BE1D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2" y="4178803"/>
            <a:ext cx="2791246" cy="2359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8EC1E-268F-8113-6D73-690C7D947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493" y="4178802"/>
            <a:ext cx="4035975" cy="2541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2068E-BCC3-29A7-A0CD-4E8E2013D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80" y="4178802"/>
            <a:ext cx="2331719" cy="23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CF07B-4FB1-16E2-CA05-94F62455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94A85C-B86E-79EE-11CD-A6C4196B8013}"/>
              </a:ext>
            </a:extLst>
          </p:cNvPr>
          <p:cNvSpPr txBox="1"/>
          <p:nvPr/>
        </p:nvSpPr>
        <p:spPr>
          <a:xfrm>
            <a:off x="478907" y="2036972"/>
            <a:ext cx="8376723" cy="11773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my mentors Tengteng Tang and Xiangjia (Cindy) Li for supporting me and enabling this research to happen.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61FF8-B44E-E1C5-840B-CF5CC5BCF712}"/>
              </a:ext>
            </a:extLst>
          </p:cNvPr>
          <p:cNvSpPr txBox="1"/>
          <p:nvPr/>
        </p:nvSpPr>
        <p:spPr>
          <a:xfrm>
            <a:off x="3313746" y="347870"/>
            <a:ext cx="5564504" cy="8617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7A50E-3E69-E82E-23CE-930A2AD4A2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7583" y="1436753"/>
            <a:ext cx="2165097" cy="4085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146E4-2140-AF28-F83E-E13645DD9C9D}"/>
              </a:ext>
            </a:extLst>
          </p:cNvPr>
          <p:cNvSpPr txBox="1"/>
          <p:nvPr/>
        </p:nvSpPr>
        <p:spPr>
          <a:xfrm>
            <a:off x="538324" y="4041674"/>
            <a:ext cx="8257887" cy="175445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rtl="0" eaLnBrk="1" latinLnBrk="0" hangingPunct="1">
              <a:lnSpc>
                <a:spcPct val="150000"/>
              </a:lnSpc>
            </a:pPr>
            <a:r>
              <a:rPr lang="en-US" sz="2500" kern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also wanted to thank NASA Space Grant for providing an amazing experience and opportunity to learn and apply real-life skills through research.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EAFF4-75BC-287A-3F26-32C05B9E6F1E}"/>
              </a:ext>
            </a:extLst>
          </p:cNvPr>
          <p:cNvSpPr txBox="1"/>
          <p:nvPr/>
        </p:nvSpPr>
        <p:spPr>
          <a:xfrm>
            <a:off x="9110818" y="5411806"/>
            <a:ext cx="2738626" cy="85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lnSpc>
                <a:spcPct val="150000"/>
              </a:lnSpc>
            </a:pPr>
            <a:r>
              <a:rPr lang="en-US" sz="2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Cooperative Agreement 80NSSC20M0041</a:t>
            </a:r>
            <a:r>
              <a:rPr lang="en-US" sz="1500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4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A26359E4-C183-4B09-B1DC-5C24321D6F58}"/>
</file>

<file path=customXml/itemProps2.xml><?xml version="1.0" encoding="utf-8"?>
<ds:datastoreItem xmlns:ds="http://schemas.openxmlformats.org/officeDocument/2006/customXml" ds:itemID="{B25522D7-D4B2-4306-AF1C-DA799E115565}"/>
</file>

<file path=customXml/itemProps3.xml><?xml version="1.0" encoding="utf-8"?>
<ds:datastoreItem xmlns:ds="http://schemas.openxmlformats.org/officeDocument/2006/customXml" ds:itemID="{AECE318C-EAB2-441F-9461-DA2860998E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348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Cristo Lopez Rosas (Student)</dc:creator>
  <cp:lastModifiedBy>Desiree Crawl</cp:lastModifiedBy>
  <cp:revision>6</cp:revision>
  <dcterms:created xsi:type="dcterms:W3CDTF">2025-04-07T23:31:20Z</dcterms:created>
  <dcterms:modified xsi:type="dcterms:W3CDTF">2025-04-09T00:47:52Z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